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121142-4D91-45D6-B95F-20B45E005ADF}" type="doc">
      <dgm:prSet loTypeId="urn:microsoft.com/office/officeart/2005/8/layout/arrow5" loCatId="relationship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174D743-1933-4B58-BB90-C799206834DE}">
      <dgm:prSet phldrT="[Text]"/>
      <dgm:spPr/>
      <dgm:t>
        <a:bodyPr/>
        <a:lstStyle/>
        <a:p>
          <a:r>
            <a:rPr lang="en-US" dirty="0" smtClean="0"/>
            <a:t>Supply</a:t>
          </a:r>
          <a:endParaRPr lang="en-US" dirty="0"/>
        </a:p>
      </dgm:t>
    </dgm:pt>
    <dgm:pt modelId="{9294D7F0-6EFE-4F16-885B-CBAFC355E106}" type="parTrans" cxnId="{EE126E21-150C-460D-A1CA-9DB882CA5F2A}">
      <dgm:prSet/>
      <dgm:spPr/>
      <dgm:t>
        <a:bodyPr/>
        <a:lstStyle/>
        <a:p>
          <a:endParaRPr lang="en-US"/>
        </a:p>
      </dgm:t>
    </dgm:pt>
    <dgm:pt modelId="{8E990E18-557F-4A9F-B3E0-FEDED37F8A91}" type="sibTrans" cxnId="{EE126E21-150C-460D-A1CA-9DB882CA5F2A}">
      <dgm:prSet/>
      <dgm:spPr/>
      <dgm:t>
        <a:bodyPr/>
        <a:lstStyle/>
        <a:p>
          <a:endParaRPr lang="en-US"/>
        </a:p>
      </dgm:t>
    </dgm:pt>
    <dgm:pt modelId="{5FD84524-1DE5-4F51-B417-49E17EC3F875}">
      <dgm:prSet phldrT="[Text]"/>
      <dgm:spPr/>
      <dgm:t>
        <a:bodyPr/>
        <a:lstStyle/>
        <a:p>
          <a:r>
            <a:rPr lang="en-US" dirty="0" smtClean="0"/>
            <a:t>Demand</a:t>
          </a:r>
          <a:endParaRPr lang="en-US" dirty="0"/>
        </a:p>
      </dgm:t>
    </dgm:pt>
    <dgm:pt modelId="{BF5E9FE0-B516-43F2-9B99-4BA95872AC1D}" type="parTrans" cxnId="{FB764518-936F-4AF0-BA70-BA3096346F24}">
      <dgm:prSet/>
      <dgm:spPr/>
      <dgm:t>
        <a:bodyPr/>
        <a:lstStyle/>
        <a:p>
          <a:endParaRPr lang="en-US"/>
        </a:p>
      </dgm:t>
    </dgm:pt>
    <dgm:pt modelId="{41A4E7E4-5259-4FA3-B7C3-2616D1527E79}" type="sibTrans" cxnId="{FB764518-936F-4AF0-BA70-BA3096346F24}">
      <dgm:prSet/>
      <dgm:spPr/>
      <dgm:t>
        <a:bodyPr/>
        <a:lstStyle/>
        <a:p>
          <a:endParaRPr lang="en-US"/>
        </a:p>
      </dgm:t>
    </dgm:pt>
    <dgm:pt modelId="{0E5C3A56-E864-4B68-8CD6-C74AF939ADD0}" type="pres">
      <dgm:prSet presAssocID="{84121142-4D91-45D6-B95F-20B45E005AD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526680A-1E8B-469D-8DF8-C345A8EB4EB5}" type="pres">
      <dgm:prSet presAssocID="{8174D743-1933-4B58-BB90-C799206834DE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DC1B1C-10E0-4C74-ABDD-EF3BCE726A11}" type="pres">
      <dgm:prSet presAssocID="{5FD84524-1DE5-4F51-B417-49E17EC3F875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EB5EAF-2D93-4132-9EB7-9309515B8B67}" type="presOf" srcId="{5FD84524-1DE5-4F51-B417-49E17EC3F875}" destId="{D4DC1B1C-10E0-4C74-ABDD-EF3BCE726A11}" srcOrd="0" destOrd="0" presId="urn:microsoft.com/office/officeart/2005/8/layout/arrow5"/>
    <dgm:cxn modelId="{FB764518-936F-4AF0-BA70-BA3096346F24}" srcId="{84121142-4D91-45D6-B95F-20B45E005ADF}" destId="{5FD84524-1DE5-4F51-B417-49E17EC3F875}" srcOrd="1" destOrd="0" parTransId="{BF5E9FE0-B516-43F2-9B99-4BA95872AC1D}" sibTransId="{41A4E7E4-5259-4FA3-B7C3-2616D1527E79}"/>
    <dgm:cxn modelId="{AB119C47-0898-43D9-8E68-3E6FA56657AB}" type="presOf" srcId="{84121142-4D91-45D6-B95F-20B45E005ADF}" destId="{0E5C3A56-E864-4B68-8CD6-C74AF939ADD0}" srcOrd="0" destOrd="0" presId="urn:microsoft.com/office/officeart/2005/8/layout/arrow5"/>
    <dgm:cxn modelId="{EE126E21-150C-460D-A1CA-9DB882CA5F2A}" srcId="{84121142-4D91-45D6-B95F-20B45E005ADF}" destId="{8174D743-1933-4B58-BB90-C799206834DE}" srcOrd="0" destOrd="0" parTransId="{9294D7F0-6EFE-4F16-885B-CBAFC355E106}" sibTransId="{8E990E18-557F-4A9F-B3E0-FEDED37F8A91}"/>
    <dgm:cxn modelId="{12F6C2B7-056C-400C-8321-7729D2AE0736}" type="presOf" srcId="{8174D743-1933-4B58-BB90-C799206834DE}" destId="{4526680A-1E8B-469D-8DF8-C345A8EB4EB5}" srcOrd="0" destOrd="0" presId="urn:microsoft.com/office/officeart/2005/8/layout/arrow5"/>
    <dgm:cxn modelId="{428E8D16-E2B0-4C95-BE66-1EA5DE591557}" type="presParOf" srcId="{0E5C3A56-E864-4B68-8CD6-C74AF939ADD0}" destId="{4526680A-1E8B-469D-8DF8-C345A8EB4EB5}" srcOrd="0" destOrd="0" presId="urn:microsoft.com/office/officeart/2005/8/layout/arrow5"/>
    <dgm:cxn modelId="{BF7FEBA8-CD9C-43E6-8467-C11F211F3938}" type="presParOf" srcId="{0E5C3A56-E864-4B68-8CD6-C74AF939ADD0}" destId="{D4DC1B1C-10E0-4C74-ABDD-EF3BCE726A11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26680A-1E8B-469D-8DF8-C345A8EB4EB5}">
      <dsp:nvSpPr>
        <dsp:cNvPr id="0" name=""/>
        <dsp:cNvSpPr/>
      </dsp:nvSpPr>
      <dsp:spPr>
        <a:xfrm rot="16200000">
          <a:off x="6540" y="731"/>
          <a:ext cx="1801936" cy="1801936"/>
        </a:xfrm>
        <a:prstGeom prst="downArrow">
          <a:avLst>
            <a:gd name="adj1" fmla="val 50000"/>
            <a:gd name="adj2" fmla="val 3500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3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accent3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Supply</a:t>
          </a:r>
          <a:endParaRPr lang="en-US" sz="2300" kern="1200" dirty="0"/>
        </a:p>
      </dsp:txBody>
      <dsp:txXfrm rot="16200000">
        <a:off x="6540" y="731"/>
        <a:ext cx="1801936" cy="1801936"/>
      </dsp:txXfrm>
    </dsp:sp>
    <dsp:sp modelId="{D4DC1B1C-10E0-4C74-ABDD-EF3BCE726A11}">
      <dsp:nvSpPr>
        <dsp:cNvPr id="0" name=""/>
        <dsp:cNvSpPr/>
      </dsp:nvSpPr>
      <dsp:spPr>
        <a:xfrm rot="5400000">
          <a:off x="7030722" y="731"/>
          <a:ext cx="1801936" cy="1801936"/>
        </a:xfrm>
        <a:prstGeom prst="downArrow">
          <a:avLst>
            <a:gd name="adj1" fmla="val 50000"/>
            <a:gd name="adj2" fmla="val 3500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11624607"/>
                <a:satOff val="-37145"/>
                <a:lumOff val="-9412"/>
                <a:alphaOff val="0"/>
                <a:shade val="22000"/>
                <a:satMod val="160000"/>
              </a:schemeClr>
              <a:schemeClr val="accent3">
                <a:hueOff val="11624607"/>
                <a:satOff val="-37145"/>
                <a:lumOff val="-9412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accent3">
              <a:hueOff val="11624607"/>
              <a:satOff val="-37145"/>
              <a:lumOff val="-9412"/>
              <a:alphaOff val="0"/>
              <a:tint val="1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Demand</a:t>
          </a:r>
          <a:endParaRPr lang="en-US" sz="2300" kern="1200" dirty="0"/>
        </a:p>
      </dsp:txBody>
      <dsp:txXfrm rot="5400000">
        <a:off x="7030722" y="731"/>
        <a:ext cx="1801936" cy="18019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A8D9-737E-4EEA-A20C-3A04F39ACCD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55D7825-D54A-4A79-AFCC-203F190B82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A8D9-737E-4EEA-A20C-3A04F39ACCD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7825-D54A-4A79-AFCC-203F190B8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A8D9-737E-4EEA-A20C-3A04F39ACCD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7825-D54A-4A79-AFCC-203F190B8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A8D9-737E-4EEA-A20C-3A04F39ACCD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7825-D54A-4A79-AFCC-203F190B82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A8D9-737E-4EEA-A20C-3A04F39ACCD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55D7825-D54A-4A79-AFCC-203F190B8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A8D9-737E-4EEA-A20C-3A04F39ACCD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7825-D54A-4A79-AFCC-203F190B82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A8D9-737E-4EEA-A20C-3A04F39ACCD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7825-D54A-4A79-AFCC-203F190B82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A8D9-737E-4EEA-A20C-3A04F39ACCD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7825-D54A-4A79-AFCC-203F190B8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A8D9-737E-4EEA-A20C-3A04F39ACCD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7825-D54A-4A79-AFCC-203F190B8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A8D9-737E-4EEA-A20C-3A04F39ACCD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7825-D54A-4A79-AFCC-203F190B82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A8D9-737E-4EEA-A20C-3A04F39ACCD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55D7825-D54A-4A79-AFCC-203F190B82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D2CA8D9-737E-4EEA-A20C-3A04F39ACCD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55D7825-D54A-4A79-AFCC-203F190B8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w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en-US" dirty="0" smtClean="0"/>
              <a:t>If you were a producer (you made and sold goods) would you sell more goods at higher prices, less goods at lower prices, or enough goods at an </a:t>
            </a:r>
            <a:r>
              <a:rPr lang="en-US" smtClean="0"/>
              <a:t>affordable price?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6019800" cy="4572000"/>
          </a:xfrm>
        </p:spPr>
        <p:txBody>
          <a:bodyPr/>
          <a:lstStyle/>
          <a:p>
            <a:r>
              <a:rPr lang="en-US" dirty="0" smtClean="0"/>
              <a:t>Elasticity of Supply</a:t>
            </a:r>
          </a:p>
          <a:p>
            <a:pPr lvl="1"/>
            <a:r>
              <a:rPr lang="en-US" dirty="0" smtClean="0"/>
              <a:t>The degree to which price changes effect the quantity supplied.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Elastic Vs Inelastic  </a:t>
            </a:r>
          </a:p>
        </p:txBody>
      </p:sp>
      <p:sp>
        <p:nvSpPr>
          <p:cNvPr id="4" name="Rectangle 3"/>
          <p:cNvSpPr/>
          <p:nvPr/>
        </p:nvSpPr>
        <p:spPr>
          <a:xfrm>
            <a:off x="2362200" y="304800"/>
            <a:ext cx="4916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Elastic Supply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1371600"/>
            <a:ext cx="1882228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962400"/>
            <a:ext cx="2829064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191000" y="4876800"/>
            <a:ext cx="1300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VS.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733800"/>
            <a:ext cx="2712983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191000"/>
            <a:ext cx="2164828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706447">
            <a:off x="-1104337" y="368843"/>
            <a:ext cx="3733800" cy="762000"/>
          </a:xfrm>
        </p:spPr>
        <p:txBody>
          <a:bodyPr/>
          <a:lstStyle/>
          <a:p>
            <a:pPr algn="ctr"/>
            <a:r>
              <a:rPr lang="en-US" dirty="0" smtClean="0"/>
              <a:t>Elastic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105400" y="0"/>
            <a:ext cx="3733800" cy="762000"/>
          </a:xfrm>
        </p:spPr>
        <p:txBody>
          <a:bodyPr/>
          <a:lstStyle/>
          <a:p>
            <a:pPr algn="ctr"/>
            <a:r>
              <a:rPr lang="en-US" dirty="0" smtClean="0"/>
              <a:t>Inelastic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 rot="19655228">
            <a:off x="785132" y="579449"/>
            <a:ext cx="3291575" cy="3886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Exists when a small change in price causes a major change in quantity supplied.</a:t>
            </a:r>
          </a:p>
          <a:p>
            <a:pPr lvl="1"/>
            <a:r>
              <a:rPr lang="en-US" dirty="0" smtClean="0"/>
              <a:t>Quickly</a:t>
            </a:r>
          </a:p>
          <a:p>
            <a:pPr lvl="1"/>
            <a:r>
              <a:rPr lang="en-US" dirty="0" smtClean="0"/>
              <a:t>Inexpensively</a:t>
            </a:r>
          </a:p>
          <a:p>
            <a:pPr lvl="1"/>
            <a:r>
              <a:rPr lang="en-US" dirty="0" smtClean="0"/>
              <a:t>Few resources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I.E. Sports Souvenirs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"/>
          </p:nvPr>
        </p:nvSpPr>
        <p:spPr>
          <a:xfrm>
            <a:off x="5105400" y="762000"/>
            <a:ext cx="3733800" cy="3886200"/>
          </a:xfrm>
        </p:spPr>
        <p:txBody>
          <a:bodyPr/>
          <a:lstStyle/>
          <a:p>
            <a:r>
              <a:rPr lang="en-US" dirty="0" smtClean="0"/>
              <a:t>Exists when a change in a good’s price has little impact on quantity supplied.</a:t>
            </a:r>
          </a:p>
          <a:p>
            <a:pPr lvl="1"/>
            <a:r>
              <a:rPr lang="en-US" dirty="0" smtClean="0"/>
              <a:t>Time</a:t>
            </a:r>
          </a:p>
          <a:p>
            <a:pPr lvl="1"/>
            <a:r>
              <a:rPr lang="en-US" dirty="0" smtClean="0"/>
              <a:t>Money</a:t>
            </a:r>
          </a:p>
          <a:p>
            <a:pPr lvl="1"/>
            <a:r>
              <a:rPr lang="en-US" dirty="0" smtClean="0"/>
              <a:t>Limited Resources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Gold, Silver, etc.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724400"/>
            <a:ext cx="2362200" cy="1883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435005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half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057400"/>
            <a:ext cx="4343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600200" y="381000"/>
            <a:ext cx="57246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Which is Which?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34000" y="5486400"/>
            <a:ext cx="609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0" y="5410200"/>
            <a:ext cx="1066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981200" y="2057400"/>
            <a:ext cx="150554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Elastic</a:t>
            </a:r>
            <a:endParaRPr lang="en-US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784903" y="1447800"/>
            <a:ext cx="182293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Inelastic</a:t>
            </a:r>
            <a:endParaRPr lang="en-US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Right Brace 13"/>
          <p:cNvSpPr/>
          <p:nvPr/>
        </p:nvSpPr>
        <p:spPr>
          <a:xfrm rot="10800000">
            <a:off x="838200" y="3962400"/>
            <a:ext cx="457200" cy="304800"/>
          </a:xfrm>
          <a:prstGeom prst="rightBrac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524000" y="25908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Small Change in price leads to a big jump in supply.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96000" y="2590800"/>
            <a:ext cx="106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Change in price has little to no effect on supply.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Continue working on Paper!</a:t>
            </a:r>
          </a:p>
          <a:p>
            <a:endParaRPr lang="en-US" dirty="0" smtClean="0"/>
          </a:p>
          <a:p>
            <a:r>
              <a:rPr lang="en-US" dirty="0" smtClean="0"/>
              <a:t>Hand up Do Now and Homework from Yesterday (Substitute and Complimentary goods)</a:t>
            </a:r>
          </a:p>
          <a:p>
            <a:endParaRPr lang="en-US" dirty="0" smtClean="0"/>
          </a:p>
          <a:p>
            <a:r>
              <a:rPr lang="en-US" dirty="0" smtClean="0"/>
              <a:t>Questions/Concerns?</a:t>
            </a:r>
          </a:p>
          <a:p>
            <a:endParaRPr lang="en-US" dirty="0" smtClean="0"/>
          </a:p>
          <a:p>
            <a:r>
              <a:rPr lang="en-US" dirty="0" smtClean="0"/>
              <a:t>Put Textbooks back!</a:t>
            </a:r>
            <a:endParaRPr lang="en-US" dirty="0"/>
          </a:p>
        </p:txBody>
      </p:sp>
      <p:sp>
        <p:nvSpPr>
          <p:cNvPr id="5" name="Striped Right Arrow 4"/>
          <p:cNvSpPr/>
          <p:nvPr/>
        </p:nvSpPr>
        <p:spPr>
          <a:xfrm>
            <a:off x="838200" y="3048000"/>
            <a:ext cx="2133600" cy="1600200"/>
          </a:xfrm>
          <a:prstGeom prst="strip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Minus 5"/>
          <p:cNvSpPr/>
          <p:nvPr/>
        </p:nvSpPr>
        <p:spPr>
          <a:xfrm>
            <a:off x="3429000" y="1981200"/>
            <a:ext cx="3810000" cy="2286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9, 2011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Nature of Supply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Supply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Quantity Supplied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quantity of goods and services that producers are </a:t>
            </a:r>
            <a:r>
              <a:rPr lang="en-US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willing to offer</a:t>
            </a:r>
            <a:r>
              <a:rPr lang="en-US" dirty="0" smtClean="0"/>
              <a:t> at </a:t>
            </a:r>
            <a:r>
              <a:rPr lang="en-US" u="sng" dirty="0" smtClean="0">
                <a:solidFill>
                  <a:srgbClr val="0070C0"/>
                </a:solidFill>
              </a:rPr>
              <a:t>various possible prices</a:t>
            </a:r>
            <a:r>
              <a:rPr lang="en-US" dirty="0" smtClean="0"/>
              <a:t> during a given </a:t>
            </a:r>
            <a:r>
              <a:rPr lang="en-US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period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4"/>
          </p:nvPr>
        </p:nvSpPr>
        <p:spPr/>
        <p:txBody>
          <a:bodyPr/>
          <a:lstStyle/>
          <a:p>
            <a:r>
              <a:rPr lang="en-US" dirty="0" smtClean="0"/>
              <a:t>The amount of a good or service that a producer is </a:t>
            </a:r>
            <a:r>
              <a:rPr lang="en-US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willing to sell</a:t>
            </a:r>
            <a:r>
              <a:rPr lang="en-US" dirty="0" smtClean="0"/>
              <a:t> at </a:t>
            </a:r>
            <a:r>
              <a:rPr lang="en-US" u="sng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each particular price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457200" y="3429000"/>
            <a:ext cx="6096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24000" y="457200"/>
            <a:ext cx="61863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What is “supply?”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11" name="Diagram 10"/>
          <p:cNvGraphicFramePr/>
          <p:nvPr/>
        </p:nvGraphicFramePr>
        <p:xfrm>
          <a:off x="152400" y="4800600"/>
          <a:ext cx="8839200" cy="180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Documents and Settings\Mike\Local Settings\Temporary Internet Files\Content.IE5\NC2ULV46\MC900229897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62400" y="4876800"/>
            <a:ext cx="1815998" cy="16166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>
          <a:xfrm>
            <a:off x="152400" y="1600200"/>
            <a:ext cx="2667000" cy="44958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States that producers supply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goods and services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when they can sell them at higher prices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fewer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goods and service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when they must sell them at lower prices.</a:t>
            </a: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381000"/>
            <a:ext cx="8839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Law Of Supply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447800"/>
            <a:ext cx="5791200" cy="463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Profit</a:t>
            </a:r>
          </a:p>
          <a:p>
            <a:pPr lvl="1"/>
            <a:r>
              <a:rPr lang="en-US" dirty="0" smtClean="0"/>
              <a:t>The amount of money remaining after producers have paid all of their costs.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What costs?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Costs of Production</a:t>
            </a:r>
          </a:p>
          <a:p>
            <a:pPr lvl="1"/>
            <a:r>
              <a:rPr lang="en-US" dirty="0" smtClean="0"/>
              <a:t>Wages, Salaries, Rent, Interest on Loans, Bills, Raw Materials, and other goods used in the production process</a:t>
            </a:r>
          </a:p>
        </p:txBody>
      </p:sp>
      <p:sp>
        <p:nvSpPr>
          <p:cNvPr id="8" name="Rectangle 7"/>
          <p:cNvSpPr/>
          <p:nvPr/>
        </p:nvSpPr>
        <p:spPr>
          <a:xfrm>
            <a:off x="152400" y="381000"/>
            <a:ext cx="8839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Profit Motive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1412" y="2000250"/>
            <a:ext cx="371475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Milton Friedman on Profits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en-US" dirty="0" smtClean="0"/>
              <a:t>Pay close attention to the conversation between the student and Friedman. 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Identify how profit is used to justify certain actions.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Read about Twin Bikes on Page 74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What does Twin Bikes do?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What happens when competition increases?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Due to pressure, did they increase or decrease production?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Why do you think this happened?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" y="304800"/>
            <a:ext cx="8763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Profit and Markets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0"/>
            <a:ext cx="825190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Supply Schedule and Curve</a:t>
            </a:r>
            <a:endParaRPr lang="en-US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2" y="1647825"/>
            <a:ext cx="7582169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14439" y="304800"/>
            <a:ext cx="5878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Identify the Chart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4343400" cy="38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752600"/>
            <a:ext cx="409152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ound Same Side Corner Rectangle 7"/>
          <p:cNvSpPr/>
          <p:nvPr/>
        </p:nvSpPr>
        <p:spPr>
          <a:xfrm>
            <a:off x="533400" y="1828800"/>
            <a:ext cx="1600200" cy="228600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 Same Side Corner Rectangle 8"/>
          <p:cNvSpPr/>
          <p:nvPr/>
        </p:nvSpPr>
        <p:spPr>
          <a:xfrm>
            <a:off x="2438400" y="1828800"/>
            <a:ext cx="1905000" cy="228600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 Same Side Corner Rectangle 9"/>
          <p:cNvSpPr/>
          <p:nvPr/>
        </p:nvSpPr>
        <p:spPr>
          <a:xfrm>
            <a:off x="5486400" y="1752600"/>
            <a:ext cx="1600200" cy="762000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 Same Side Corner Rectangle 10"/>
          <p:cNvSpPr/>
          <p:nvPr/>
        </p:nvSpPr>
        <p:spPr>
          <a:xfrm>
            <a:off x="7162800" y="1752600"/>
            <a:ext cx="1600200" cy="762000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66800" y="5562600"/>
            <a:ext cx="2916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Demand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697999" y="5715000"/>
            <a:ext cx="24929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Supply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81200" y="2057400"/>
            <a:ext cx="481221" cy="35394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</a:t>
            </a:r>
          </a:p>
          <a:p>
            <a:pPr algn="ctr"/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</a:t>
            </a:r>
          </a:p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</a:t>
            </a:r>
          </a:p>
          <a:p>
            <a:pPr algn="ctr"/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</a:p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</a:p>
          <a:p>
            <a:pPr algn="ctr"/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</a:p>
          <a:p>
            <a:pPr algn="ctr"/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  <a:endParaRPr lang="en-US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858000" y="2590800"/>
            <a:ext cx="481221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</a:t>
            </a:r>
          </a:p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</a:t>
            </a:r>
          </a:p>
          <a:p>
            <a:pPr algn="ctr"/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b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</a:p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b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</a:t>
            </a:r>
            <a:endParaRPr lang="en-US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176</TotalTime>
  <Words>386</Words>
  <Application>Microsoft Office PowerPoint</Application>
  <PresentationFormat>On-screen Show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Equity</vt:lpstr>
      <vt:lpstr>Do Now</vt:lpstr>
      <vt:lpstr>Nature of Supply</vt:lpstr>
      <vt:lpstr>Slide 3</vt:lpstr>
      <vt:lpstr>Slide 4</vt:lpstr>
      <vt:lpstr>Slide 5</vt:lpstr>
      <vt:lpstr>Milton Friedman on Profits</vt:lpstr>
      <vt:lpstr>Slide 7</vt:lpstr>
      <vt:lpstr>Slide 8</vt:lpstr>
      <vt:lpstr>Slide 9</vt:lpstr>
      <vt:lpstr>Slide 10</vt:lpstr>
      <vt:lpstr>Slide 11</vt:lpstr>
      <vt:lpstr>Slide 12</vt:lpstr>
      <vt:lpstr>Homework</vt:lpstr>
    </vt:vector>
  </TitlesOfParts>
  <Company>Ulrich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Nature of Supply</dc:title>
  <dc:creator>Mike</dc:creator>
  <cp:lastModifiedBy>Mike</cp:lastModifiedBy>
  <cp:revision>15</cp:revision>
  <dcterms:created xsi:type="dcterms:W3CDTF">2011-03-09T03:03:13Z</dcterms:created>
  <dcterms:modified xsi:type="dcterms:W3CDTF">2011-03-09T19:39:59Z</dcterms:modified>
</cp:coreProperties>
</file>